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2" r:id="rId2"/>
    <p:sldId id="328" r:id="rId3"/>
    <p:sldId id="322" r:id="rId4"/>
    <p:sldId id="323" r:id="rId5"/>
    <p:sldId id="306" r:id="rId6"/>
  </p:sldIdLst>
  <p:sldSz cx="9144000" cy="5143500" type="screen16x9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A090B8"/>
    <a:srgbClr val="00ACC3"/>
    <a:srgbClr val="414141"/>
    <a:srgbClr val="B8442E"/>
    <a:srgbClr val="1A9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7480" autoAdjust="0"/>
  </p:normalViewPr>
  <p:slideViewPr>
    <p:cSldViewPr>
      <p:cViewPr>
        <p:scale>
          <a:sx n="80" d="100"/>
          <a:sy n="80" d="100"/>
        </p:scale>
        <p:origin x="-960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FE42-6CE7-4C2D-8B6C-066293FEB377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481A-D7CB-4FFE-9D18-3B9D3F3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7E6C-E64E-4EB1-9A47-641DA1115C16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E966-78FE-4BF6-8987-9AE6FCB9B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Title: </a:t>
            </a:r>
            <a:r>
              <a:rPr lang="en-GB" dirty="0"/>
              <a:t>Harmony programme 2016-2050</a:t>
            </a:r>
            <a:br>
              <a:rPr lang="en-GB" dirty="0"/>
            </a:br>
            <a:r>
              <a:rPr lang="en-GB" dirty="0"/>
              <a:t>Deliver 1000 GW new nuclear capacity to 2050</a:t>
            </a:r>
          </a:p>
          <a:p>
            <a:endParaRPr lang="en-GB" b="1" dirty="0"/>
          </a:p>
          <a:p>
            <a:r>
              <a:rPr lang="en-GB" b="1" dirty="0"/>
              <a:t>Summary: </a:t>
            </a:r>
          </a:p>
          <a:p>
            <a:endParaRPr lang="en-GB" b="1" dirty="0"/>
          </a:p>
          <a:p>
            <a:pPr marL="168516" indent="-168516">
              <a:buFont typeface="Arial" panose="020B0604020202020204" pitchFamily="34" charset="0"/>
              <a:buChar char="•"/>
            </a:pPr>
            <a:r>
              <a:rPr lang="en-GB" dirty="0" smtClean="0"/>
              <a:t>The Harmony goal is to have 1000 GWe of new nuclear build by 2050. </a:t>
            </a:r>
            <a:br>
              <a:rPr lang="en-GB" dirty="0" smtClean="0"/>
            </a:br>
            <a:endParaRPr lang="en-GB" dirty="0" smtClean="0"/>
          </a:p>
          <a:p>
            <a:pPr marL="168516" indent="-168516">
              <a:buFont typeface="Arial" panose="020B0604020202020204" pitchFamily="34" charset="0"/>
              <a:buChar char="•"/>
            </a:pPr>
            <a:r>
              <a:rPr lang="en-GB" dirty="0"/>
              <a:t>This is an ambitious programme, but the rate at which new reactors will have to be built is no higher than what has been historically </a:t>
            </a:r>
            <a:r>
              <a:rPr lang="en-GB" dirty="0" smtClean="0"/>
              <a:t>achieved</a:t>
            </a:r>
          </a:p>
          <a:p>
            <a:endParaRPr lang="en-GB" dirty="0" smtClean="0"/>
          </a:p>
          <a:p>
            <a:pPr marL="168516" indent="-168516">
              <a:buFont typeface="Arial" panose="020B0604020202020204" pitchFamily="34" charset="0"/>
              <a:buChar char="•"/>
            </a:pPr>
            <a:r>
              <a:rPr lang="en-GB" dirty="0"/>
              <a:t>The build rate required to meet the Harmony goal of 1000 GWe of new nuclear capacity by 2050 is: • 10 GWe per year between 2016 and 2020 • 25 GWe per year between 2021 and 2025 • 33 GWe per year between 2026 and </a:t>
            </a:r>
            <a:r>
              <a:rPr lang="en-GB" dirty="0" smtClean="0"/>
              <a:t>2050</a:t>
            </a:r>
          </a:p>
          <a:p>
            <a:pPr marL="168516" indent="-168516">
              <a:buFont typeface="Arial" panose="020B0604020202020204" pitchFamily="34" charset="0"/>
              <a:buChar char="•"/>
            </a:pPr>
            <a:endParaRPr lang="en-GB" dirty="0"/>
          </a:p>
          <a:p>
            <a:pPr marL="168516" indent="-168516">
              <a:buFont typeface="Arial" panose="020B0604020202020204" pitchFamily="34" charset="0"/>
              <a:buChar char="•"/>
            </a:pPr>
            <a:r>
              <a:rPr lang="en-GB" dirty="0" smtClean="0"/>
              <a:t>Globally, the industry has met the target required in 2015 and 2016.</a:t>
            </a:r>
          </a:p>
          <a:p>
            <a:pPr marL="168516" indent="-168516">
              <a:buFont typeface="Arial" panose="020B0604020202020204" pitchFamily="34" charset="0"/>
              <a:buChar char="•"/>
            </a:pPr>
            <a:endParaRPr lang="en-GB" dirty="0"/>
          </a:p>
          <a:p>
            <a:pPr marL="168516" indent="-168516">
              <a:buFont typeface="Arial" panose="020B0604020202020204" pitchFamily="34" charset="0"/>
              <a:buChar char="•"/>
            </a:pPr>
            <a:r>
              <a:rPr lang="en-GB" dirty="0" smtClean="0"/>
              <a:t>However, a significant acceleration in new nuclear build is now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4E966-78FE-4BF6-8987-9AE6FCB9B8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000" y="792000"/>
            <a:ext cx="7218320" cy="1028538"/>
          </a:xfrm>
        </p:spPr>
        <p:txBody>
          <a:bodyPr lIns="0" tIns="0" rIns="0" bIns="0" anchor="b" anchorCtr="0">
            <a:noAutofit/>
          </a:bodyPr>
          <a:lstStyle>
            <a:lvl1pPr algn="l">
              <a:defRPr sz="30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000" y="4245936"/>
            <a:ext cx="5022088" cy="897564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300" baseline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Name, Job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04000" y="4245936"/>
            <a:ext cx="3005728" cy="897564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1300" baseline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Date,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7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2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32000" y="4640400"/>
            <a:ext cx="360000" cy="27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700">
                <a:solidFill>
                  <a:srgbClr val="939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176639-0DDA-4D58-888C-AB0F1EEA7D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8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1926000"/>
            <a:ext cx="6498240" cy="14400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Chapter page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000" y="1170000"/>
            <a:ext cx="7074304" cy="7200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rgbClr val="1A9DD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Optional lead in</a:t>
            </a:r>
          </a:p>
        </p:txBody>
      </p:sp>
    </p:spTree>
    <p:extLst>
      <p:ext uri="{BB962C8B-B14F-4D97-AF65-F5344CB8AC3E}">
        <p14:creationId xmlns:p14="http://schemas.microsoft.com/office/powerpoint/2010/main" val="8819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9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4603500"/>
            <a:ext cx="7200000" cy="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Title Name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000" y="4603500"/>
            <a:ext cx="360000" cy="270000"/>
          </a:xfrm>
          <a:prstGeom prst="rect">
            <a:avLst/>
          </a:prstGeom>
        </p:spPr>
        <p:txBody>
          <a:bodyPr/>
          <a:lstStyle/>
          <a:p>
            <a:fld id="{CE176639-0DDA-4D58-888C-AB0F1EEA7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9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6000" y="162000"/>
            <a:ext cx="6894000" cy="684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900000"/>
            <a:ext cx="8136000" cy="3543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1999"/>
            <a:ext cx="1080000" cy="3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9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1A9D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000" y="792000"/>
            <a:ext cx="6354224" cy="1028538"/>
          </a:xfrm>
        </p:spPr>
        <p:txBody>
          <a:bodyPr/>
          <a:lstStyle/>
          <a:p>
            <a:r>
              <a:rPr lang="en-GB" sz="3200" dirty="0" smtClean="0">
                <a:solidFill>
                  <a:srgbClr val="1A9DD8"/>
                </a:solidFill>
              </a:rPr>
              <a:t>Nuclear performing to meet growing clean energy demand   </a:t>
            </a:r>
            <a:endParaRPr lang="en-GB" sz="3200" dirty="0">
              <a:solidFill>
                <a:srgbClr val="1A9DD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Agneta Rising</a:t>
            </a:r>
            <a:br>
              <a:rPr lang="en-GB" sz="1800" dirty="0" smtClean="0"/>
            </a:br>
            <a:r>
              <a:rPr lang="en-GB" sz="1800" dirty="0" smtClean="0"/>
              <a:t>Director General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373691"/>
            <a:ext cx="2448271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 Global Forum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December 2018</a:t>
            </a:r>
          </a:p>
        </p:txBody>
      </p:sp>
    </p:spTree>
    <p:extLst>
      <p:ext uri="{BB962C8B-B14F-4D97-AF65-F5344CB8AC3E}">
        <p14:creationId xmlns:p14="http://schemas.microsoft.com/office/powerpoint/2010/main" val="3301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New build and new countries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551"/>
            <a:ext cx="80648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175500"/>
            <a:ext cx="7380312" cy="861774"/>
          </a:xfrm>
        </p:spPr>
        <p:txBody>
          <a:bodyPr wrap="square">
            <a:spAutoFit/>
          </a:bodyPr>
          <a:lstStyle/>
          <a:p>
            <a:r>
              <a:rPr lang="en-GB" sz="2800" dirty="0" smtClean="0"/>
              <a:t>Nuclear and renewables together reduce </a:t>
            </a:r>
            <a:r>
              <a:rPr lang="en-GB" sz="2800" dirty="0" err="1" smtClean="0"/>
              <a:t>decarbonization</a:t>
            </a:r>
            <a:r>
              <a:rPr lang="en-GB" sz="2800" dirty="0" smtClean="0"/>
              <a:t> costs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86999"/>
            <a:ext cx="3036590" cy="3490186"/>
          </a:xfrm>
        </p:spPr>
        <p:txBody>
          <a:bodyPr wrap="square">
            <a:spAutoFit/>
          </a:bodyPr>
          <a:lstStyle/>
          <a:p>
            <a:r>
              <a:rPr lang="en-GB" sz="1800" dirty="0"/>
              <a:t>MIT study (2016)* shows that full </a:t>
            </a:r>
            <a:r>
              <a:rPr lang="en-GB" sz="1800" dirty="0" err="1" smtClean="0"/>
              <a:t>decarbonization</a:t>
            </a:r>
            <a:r>
              <a:rPr lang="en-GB" sz="1800" dirty="0" smtClean="0"/>
              <a:t> </a:t>
            </a:r>
            <a:r>
              <a:rPr lang="en-GB" sz="1800" dirty="0"/>
              <a:t>is achievable thanks to a mix of </a:t>
            </a:r>
            <a:r>
              <a:rPr lang="en-GB" sz="1800" dirty="0" smtClean="0"/>
              <a:t>nuclear </a:t>
            </a:r>
            <a:r>
              <a:rPr lang="en-GB" sz="1800" dirty="0"/>
              <a:t>and </a:t>
            </a:r>
            <a:r>
              <a:rPr lang="en-GB" sz="1800" dirty="0" smtClean="0"/>
              <a:t>renewables. 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But it shows that the cost of </a:t>
            </a:r>
            <a:r>
              <a:rPr lang="en-GB" sz="1800" dirty="0" err="1" smtClean="0"/>
              <a:t>decarbonization</a:t>
            </a:r>
            <a:r>
              <a:rPr lang="en-GB" sz="1800" dirty="0" smtClean="0"/>
              <a:t> </a:t>
            </a:r>
            <a:r>
              <a:rPr lang="en-GB" sz="1800" dirty="0"/>
              <a:t>increases exponentially with the share of </a:t>
            </a:r>
            <a:r>
              <a:rPr lang="en-GB" sz="1800" dirty="0" smtClean="0"/>
              <a:t>intermittent renewables, </a:t>
            </a:r>
            <a:r>
              <a:rPr lang="en-GB" sz="1800" dirty="0"/>
              <a:t>given </a:t>
            </a:r>
            <a:r>
              <a:rPr lang="en-GB" sz="1800" dirty="0" err="1" smtClean="0"/>
              <a:t>decarbonization</a:t>
            </a:r>
            <a:r>
              <a:rPr lang="en-GB" sz="1800" dirty="0" smtClean="0"/>
              <a:t> constraints.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5180010" y="4515966"/>
            <a:ext cx="3640463" cy="55399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1000" i="1" dirty="0" smtClean="0">
                <a:solidFill>
                  <a:schemeClr val="accent1"/>
                </a:solidFill>
              </a:rPr>
              <a:t>* MIT 2016 – Decarbonization of Power Systems: Analyzing Different Technological Pathways</a:t>
            </a:r>
          </a:p>
          <a:p>
            <a:r>
              <a:rPr lang="en-US" altLang="fr-FR" sz="1000" i="1" dirty="0" smtClean="0">
                <a:solidFill>
                  <a:schemeClr val="accent1"/>
                </a:solidFill>
              </a:rPr>
              <a:t>Results for ERCOT – Elec Reliability Council of Texas</a:t>
            </a:r>
            <a:endParaRPr lang="en-US" altLang="fr-FR" sz="1000" i="1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1590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8965" y="711687"/>
            <a:ext cx="576064" cy="139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58187"/>
            <a:ext cx="6264696" cy="1107000"/>
          </a:xfrm>
        </p:spPr>
        <p:txBody>
          <a:bodyPr>
            <a:normAutofit/>
          </a:bodyPr>
          <a:lstStyle/>
          <a:p>
            <a:r>
              <a:rPr lang="en-GB" sz="2800" dirty="0"/>
              <a:t>Harmony programme 2016-2050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2000" dirty="0" smtClean="0"/>
              <a:t>Cumulative </a:t>
            </a:r>
            <a:r>
              <a:rPr lang="en-GB" sz="2000" dirty="0"/>
              <a:t>1000 GW new nuclear capacity to 2050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612560" y="2625756"/>
            <a:ext cx="3510390" cy="17281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346498"/>
                </a:solidFill>
              </a:rPr>
              <a:t>Period	 Connection rate   </a:t>
            </a:r>
            <a:r>
              <a:rPr lang="en-GB" sz="1800" dirty="0" smtClean="0">
                <a:solidFill>
                  <a:srgbClr val="346498"/>
                </a:solidFill>
              </a:rPr>
              <a:t>Added capacity 				</a:t>
            </a:r>
            <a:endParaRPr lang="en-GB" sz="1800" dirty="0">
              <a:solidFill>
                <a:srgbClr val="346498"/>
              </a:solidFill>
            </a:endParaRPr>
          </a:p>
          <a:p>
            <a:r>
              <a:rPr lang="en-GB" sz="1800" dirty="0">
                <a:solidFill>
                  <a:srgbClr val="346498"/>
                </a:solidFill>
              </a:rPr>
              <a:t>	       </a:t>
            </a:r>
            <a:r>
              <a:rPr lang="en-GB" sz="1100" dirty="0" smtClean="0">
                <a:solidFill>
                  <a:srgbClr val="346498"/>
                </a:solidFill>
              </a:rPr>
              <a:t>GW </a:t>
            </a:r>
            <a:r>
              <a:rPr lang="en-GB" sz="1100" dirty="0">
                <a:solidFill>
                  <a:srgbClr val="346498"/>
                </a:solidFill>
              </a:rPr>
              <a:t>per </a:t>
            </a:r>
            <a:r>
              <a:rPr lang="en-GB" sz="1100" dirty="0" smtClean="0">
                <a:solidFill>
                  <a:srgbClr val="346498"/>
                </a:solidFill>
              </a:rPr>
              <a:t>year </a:t>
            </a:r>
            <a:r>
              <a:rPr lang="en-GB" sz="1800" dirty="0" smtClean="0">
                <a:solidFill>
                  <a:srgbClr val="346498"/>
                </a:solidFill>
              </a:rPr>
              <a:t>	  </a:t>
            </a:r>
            <a:r>
              <a:rPr lang="en-GB" sz="1100" dirty="0" smtClean="0">
                <a:solidFill>
                  <a:srgbClr val="346498"/>
                </a:solidFill>
              </a:rPr>
              <a:t>GW</a:t>
            </a:r>
            <a:r>
              <a:rPr lang="en-GB" sz="1800" dirty="0">
                <a:solidFill>
                  <a:srgbClr val="346498"/>
                </a:solidFill>
              </a:rPr>
              <a:t>	</a:t>
            </a:r>
          </a:p>
          <a:p>
            <a:r>
              <a:rPr lang="en-GB" sz="1800" dirty="0">
                <a:solidFill>
                  <a:srgbClr val="346498"/>
                </a:solidFill>
              </a:rPr>
              <a:t>2016-2020           10                     50</a:t>
            </a:r>
          </a:p>
          <a:p>
            <a:r>
              <a:rPr lang="en-GB" sz="1800" dirty="0">
                <a:solidFill>
                  <a:srgbClr val="346498"/>
                </a:solidFill>
              </a:rPr>
              <a:t>2021-2025           25                   125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46498"/>
                </a:solidFill>
              </a:rPr>
              <a:t>2026-2050           33	        </a:t>
            </a:r>
            <a:r>
              <a:rPr lang="en-GB" sz="1800" dirty="0" smtClean="0">
                <a:solidFill>
                  <a:srgbClr val="346498"/>
                </a:solidFill>
              </a:rPr>
              <a:t>    825</a:t>
            </a:r>
            <a:endParaRPr lang="en-GB" sz="1800" dirty="0">
              <a:solidFill>
                <a:srgbClr val="346498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46498"/>
                </a:solidFill>
              </a:rPr>
              <a:t>_________________________________</a:t>
            </a:r>
          </a:p>
          <a:p>
            <a:r>
              <a:rPr lang="en-GB" sz="1700" dirty="0">
                <a:solidFill>
                  <a:srgbClr val="346498"/>
                </a:solidFill>
              </a:rPr>
              <a:t>Total new nuclear capacity           1000 GW</a:t>
            </a:r>
          </a:p>
          <a:p>
            <a:endParaRPr lang="en-GB" sz="20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3" name="Rectangle 2"/>
          <p:cNvSpPr/>
          <p:nvPr/>
        </p:nvSpPr>
        <p:spPr>
          <a:xfrm>
            <a:off x="-1692696" y="1203598"/>
            <a:ext cx="1180931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48064" y="1065870"/>
            <a:ext cx="576064" cy="139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9967" y="122435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Construction rate doubled from trend of 5GW/y or less to 10GW/y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248797"/>
            <a:ext cx="35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Then we need to triple from today’s level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5114"/>
            <a:ext cx="7632848" cy="26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" y="19743"/>
            <a:ext cx="9141291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8064" y="3502380"/>
            <a:ext cx="3676391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Harmony 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What will power our electric future?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ff-ppt-widescreen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</TotalTime>
  <Words>125</Words>
  <Application>Microsoft Office PowerPoint</Application>
  <PresentationFormat>On-screen Show (16:9)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staff-ppt-widescreen-2015</vt:lpstr>
      <vt:lpstr>Nuclear performing to meet growing clean energy demand   </vt:lpstr>
      <vt:lpstr>New build and new countries</vt:lpstr>
      <vt:lpstr>Nuclear and renewables together reduce decarbonization costs</vt:lpstr>
      <vt:lpstr>Harmony programme 2016-2050 Cumulative 1000 GW new nuclear capacity to 2050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Petrie</dc:creator>
  <cp:lastModifiedBy>Agneta Rising</cp:lastModifiedBy>
  <cp:revision>109</cp:revision>
  <cp:lastPrinted>2018-12-04T16:27:50Z</cp:lastPrinted>
  <dcterms:created xsi:type="dcterms:W3CDTF">2015-08-11T11:59:10Z</dcterms:created>
  <dcterms:modified xsi:type="dcterms:W3CDTF">2018-12-11T03:29:50Z</dcterms:modified>
</cp:coreProperties>
</file>